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48" r:id="rId2"/>
  </p:sldMasterIdLst>
  <p:notesMasterIdLst>
    <p:notesMasterId r:id="rId71"/>
  </p:notesMasterIdLst>
  <p:handoutMasterIdLst>
    <p:handoutMasterId r:id="rId72"/>
  </p:handoutMasterIdLst>
  <p:sldIdLst>
    <p:sldId id="256" r:id="rId3"/>
    <p:sldId id="257" r:id="rId4"/>
    <p:sldId id="258" r:id="rId5"/>
    <p:sldId id="564" r:id="rId6"/>
    <p:sldId id="610" r:id="rId7"/>
    <p:sldId id="259" r:id="rId8"/>
    <p:sldId id="612" r:id="rId9"/>
    <p:sldId id="573" r:id="rId10"/>
    <p:sldId id="613" r:id="rId11"/>
    <p:sldId id="560" r:id="rId12"/>
    <p:sldId id="614" r:id="rId13"/>
    <p:sldId id="563" r:id="rId14"/>
    <p:sldId id="565" r:id="rId15"/>
    <p:sldId id="615" r:id="rId16"/>
    <p:sldId id="566" r:id="rId17"/>
    <p:sldId id="567" r:id="rId18"/>
    <p:sldId id="568" r:id="rId19"/>
    <p:sldId id="569" r:id="rId20"/>
    <p:sldId id="616" r:id="rId21"/>
    <p:sldId id="611" r:id="rId22"/>
    <p:sldId id="562" r:id="rId23"/>
    <p:sldId id="561" r:id="rId24"/>
    <p:sldId id="570" r:id="rId25"/>
    <p:sldId id="571" r:id="rId26"/>
    <p:sldId id="572" r:id="rId27"/>
    <p:sldId id="574" r:id="rId28"/>
    <p:sldId id="576" r:id="rId29"/>
    <p:sldId id="586" r:id="rId30"/>
    <p:sldId id="578" r:id="rId31"/>
    <p:sldId id="579" r:id="rId32"/>
    <p:sldId id="559" r:id="rId33"/>
    <p:sldId id="527" r:id="rId34"/>
    <p:sldId id="530" r:id="rId35"/>
    <p:sldId id="531" r:id="rId36"/>
    <p:sldId id="601" r:id="rId37"/>
    <p:sldId id="580" r:id="rId38"/>
    <p:sldId id="581" r:id="rId39"/>
    <p:sldId id="582" r:id="rId40"/>
    <p:sldId id="584" r:id="rId41"/>
    <p:sldId id="585" r:id="rId42"/>
    <p:sldId id="583" r:id="rId43"/>
    <p:sldId id="587" r:id="rId44"/>
    <p:sldId id="588" r:id="rId45"/>
    <p:sldId id="590" r:id="rId46"/>
    <p:sldId id="593" r:id="rId47"/>
    <p:sldId id="558" r:id="rId48"/>
    <p:sldId id="442" r:id="rId49"/>
    <p:sldId id="594" r:id="rId50"/>
    <p:sldId id="595" r:id="rId51"/>
    <p:sldId id="596" r:id="rId52"/>
    <p:sldId id="603" r:id="rId53"/>
    <p:sldId id="447" r:id="rId54"/>
    <p:sldId id="597" r:id="rId55"/>
    <p:sldId id="592" r:id="rId56"/>
    <p:sldId id="544" r:id="rId57"/>
    <p:sldId id="533" r:id="rId58"/>
    <p:sldId id="605" r:id="rId59"/>
    <p:sldId id="607" r:id="rId60"/>
    <p:sldId id="599" r:id="rId61"/>
    <p:sldId id="557" r:id="rId62"/>
    <p:sldId id="545" r:id="rId63"/>
    <p:sldId id="546" r:id="rId64"/>
    <p:sldId id="617" r:id="rId65"/>
    <p:sldId id="608" r:id="rId66"/>
    <p:sldId id="609" r:id="rId67"/>
    <p:sldId id="556" r:id="rId68"/>
    <p:sldId id="389" r:id="rId69"/>
    <p:sldId id="38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4E84F6-57DB-44D4-9AFA-C2C43F737A07}">
          <p14:sldIdLst>
            <p14:sldId id="256"/>
            <p14:sldId id="257"/>
          </p14:sldIdLst>
        </p14:section>
        <p14:section name="Modern Security Problems" id="{D6368BC7-F94E-4B86-B1DB-77B49E88E994}">
          <p14:sldIdLst>
            <p14:sldId id="258"/>
            <p14:sldId id="564"/>
            <p14:sldId id="610"/>
            <p14:sldId id="259"/>
            <p14:sldId id="612"/>
            <p14:sldId id="573"/>
            <p14:sldId id="613"/>
            <p14:sldId id="560"/>
            <p14:sldId id="614"/>
            <p14:sldId id="563"/>
            <p14:sldId id="565"/>
            <p14:sldId id="615"/>
            <p14:sldId id="566"/>
            <p14:sldId id="567"/>
            <p14:sldId id="568"/>
            <p14:sldId id="569"/>
            <p14:sldId id="616"/>
            <p14:sldId id="611"/>
            <p14:sldId id="562"/>
            <p14:sldId id="561"/>
            <p14:sldId id="570"/>
            <p14:sldId id="571"/>
            <p14:sldId id="572"/>
            <p14:sldId id="574"/>
            <p14:sldId id="576"/>
            <p14:sldId id="586"/>
            <p14:sldId id="578"/>
            <p14:sldId id="579"/>
            <p14:sldId id="559"/>
          </p14:sldIdLst>
        </p14:section>
        <p14:section name="Moden Security Solutions" id="{F79A5561-A851-4C1F-8450-8A429830C09B}">
          <p14:sldIdLst>
            <p14:sldId id="527"/>
            <p14:sldId id="530"/>
            <p14:sldId id="531"/>
            <p14:sldId id="601"/>
            <p14:sldId id="580"/>
            <p14:sldId id="581"/>
            <p14:sldId id="582"/>
            <p14:sldId id="584"/>
            <p14:sldId id="585"/>
            <p14:sldId id="583"/>
            <p14:sldId id="587"/>
            <p14:sldId id="588"/>
            <p14:sldId id="590"/>
            <p14:sldId id="593"/>
            <p14:sldId id="558"/>
          </p14:sldIdLst>
        </p14:section>
        <p14:section name="Eze Overview" id="{5FD40BED-D16F-4DB9-B19E-FF4F9FEEC9E3}">
          <p14:sldIdLst>
            <p14:sldId id="442"/>
            <p14:sldId id="594"/>
            <p14:sldId id="595"/>
            <p14:sldId id="596"/>
            <p14:sldId id="603"/>
            <p14:sldId id="447"/>
            <p14:sldId id="597"/>
            <p14:sldId id="592"/>
          </p14:sldIdLst>
        </p14:section>
        <p14:section name="Eze Examples" id="{ACF6A083-D08D-4229-BB51-80EF2DD83D09}">
          <p14:sldIdLst>
            <p14:sldId id="544"/>
            <p14:sldId id="533"/>
            <p14:sldId id="605"/>
            <p14:sldId id="607"/>
            <p14:sldId id="599"/>
            <p14:sldId id="557"/>
            <p14:sldId id="545"/>
            <p14:sldId id="546"/>
            <p14:sldId id="617"/>
            <p14:sldId id="608"/>
            <p14:sldId id="609"/>
            <p14:sldId id="556"/>
          </p14:sldIdLst>
        </p14:section>
        <p14:section name="End" id="{ECD50EA6-F3D2-463D-99B2-D8A6C27604D2}">
          <p14:sldIdLst>
            <p14:sldId id="389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C5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3" autoAdjust="0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543E56-09BB-437B-96DF-5C0D5B924D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BF0324-11D9-4104-AA70-A981D12425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2ADD3-0C2D-49E8-BC2A-8F82586A0ECB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9F3A5-4C99-4585-AFE4-6BFFDA328D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BE8B2-2BBE-4ACD-AE6C-170FB2B4B3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A1BE0-FC8C-440F-AB59-7DE47692F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1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A50C0-49D4-4945-9D5D-054548C22B91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73278-4152-4F8E-884D-0D942EFEC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29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799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857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06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yellow, man, black, sitting&#10;&#10;Description automatically generated">
            <a:extLst>
              <a:ext uri="{FF2B5EF4-FFF2-40B4-BE49-F238E27FC236}">
                <a16:creationId xmlns:a16="http://schemas.microsoft.com/office/drawing/2014/main" id="{77A7B67F-A760-C64D-86C1-E0AE69B26F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16CE43-8AC1-FF4A-BEE6-8070708EB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25529"/>
            <a:ext cx="5227075" cy="79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defRPr>
            </a:lvl1pPr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DBBCA1-819D-3A43-AC68-27AB837C3C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6096" y="636720"/>
            <a:ext cx="2998574" cy="3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0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1C8D-8303-FE4D-B2D9-92399BE7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DAB4A-5D0E-0040-A885-CFB897A5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DE783-9968-BA4F-8790-6C50828A3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546AD-BE2F-F94A-8A56-340C7F92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1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DAB3D-F123-234D-8920-C804BB3B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8D2B22-811A-B741-B0A5-CD45E0CC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3A73E-4D82-5C45-9EC4-44773845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18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F080-8528-FD4D-BD31-670AC4A8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6171-E000-EB49-99BE-4CE6AD51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10060-3DE8-0745-B57E-7EBD60F85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B09CE-8396-5743-823A-2E984710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511A2-8FDB-7543-92F4-FC3B0158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F88BA-39C1-1B48-9CDB-3356BEE3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5F71-FC95-C34D-96E0-AFA79BBB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D83613-5A1C-6947-BD6D-C897603851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BA79-FBFB-504E-AA48-CBD68C12C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C85A3-A739-1841-9CF1-530C12E1B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BE06B-AFD2-1E41-9581-4B28FAD43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72F99-4DE5-724D-B07C-29A96367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1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D8C3-BB43-6246-B3D0-5C084C91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CFB4-6074-7D4C-8772-0DCEFDEF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97FD-6BDF-FA47-A23E-07407261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73B3-5944-1E47-A864-AB74ACA7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48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695EF-29CF-C444-A5C9-385CFE18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9BFE1-C0F4-B94F-B99F-A24AA18F6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108DD-C110-024A-9CA1-1CCEAD9D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2_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A picture containing peop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46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ople&#10;&#10;Description automatically generated">
            <a:extLst>
              <a:ext uri="{FF2B5EF4-FFF2-40B4-BE49-F238E27FC236}">
                <a16:creationId xmlns:a16="http://schemas.microsoft.com/office/drawing/2014/main" id="{17138E51-4580-FF46-88EA-32D275CDD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879" b="3569"/>
          <a:stretch/>
        </p:blipFill>
        <p:spPr>
          <a:xfrm>
            <a:off x="0" y="0"/>
            <a:ext cx="8183418" cy="6613236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55C6D3C-EDB9-0849-B2F3-0C0C00871B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tx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defRPr>
            </a:lvl1pPr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5ACE6C-0AC9-BC46-9D8D-5614516328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4017" y="438585"/>
            <a:ext cx="2508447" cy="2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7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1_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A picture containing peop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03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ople&#10;&#10;Description automatically generated">
            <a:extLst>
              <a:ext uri="{FF2B5EF4-FFF2-40B4-BE49-F238E27FC236}">
                <a16:creationId xmlns:a16="http://schemas.microsoft.com/office/drawing/2014/main" id="{17138E51-4580-FF46-88EA-32D275CDD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879" b="3569"/>
          <a:stretch/>
        </p:blipFill>
        <p:spPr>
          <a:xfrm>
            <a:off x="0" y="0"/>
            <a:ext cx="8183418" cy="6613236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55C6D3C-EDB9-0849-B2F3-0C0C00871B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tx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defRPr>
            </a:lvl1pPr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5ACE6C-0AC9-BC46-9D8D-5614516328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4017" y="438585"/>
            <a:ext cx="2508447" cy="2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6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31D3AE6-353F-4F42-A40E-BA911E1D3F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4589" y="1066297"/>
            <a:ext cx="4837411" cy="579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7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DE15-174B-814A-92C5-89BAFF58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C5CA3-B00D-8341-9944-DE9156C0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9DF48-E29C-3544-926B-B82744BB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3A954-0EA8-104E-8EC8-E16F59EBD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22A7A-1B31-4140-BB1A-2070F14A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7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4168-3A78-6F48-9E85-B4C3333F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159C0-674A-D140-BEB1-61ECB797A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837F2-B927-FD4C-A946-DEDC5A3F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E636E-7E00-8E43-BF71-69551832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A6F5-384F-E944-A3FE-A7824DD5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2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79A8C-0C46-AD4A-97AA-29B4DE64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A6FE-1D03-A946-9896-94F36D0C8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A6D05-DEEC-4644-8C81-039E4BBDD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7909D-73B5-E743-B195-1EEAF68B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6FDBC-3929-C740-A786-6E0C7402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DCCCA-98CD-D745-B709-BFDB58FD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2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B38C-8A9F-9246-908D-4B9B0D21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1F59B-90C1-C047-B7C9-2836CF69A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DF6FF-0CAB-4A4C-9FAD-B2726ABAF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631D7-9731-5A43-8A50-BC9BD9385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F3AEC-4417-1144-AC76-28590BA13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B8602-42E2-B74C-AD58-9DE70CB7B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5CC2DA-3D4D-FA41-9129-0577764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DFB28-E98E-6F46-B4FA-0D8D3E16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1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1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04D2DA-3E54-1043-949B-1C720F8923C2}"/>
              </a:ext>
            </a:extLst>
          </p:cNvPr>
          <p:cNvSpPr/>
          <p:nvPr userDrawn="1"/>
        </p:nvSpPr>
        <p:spPr>
          <a:xfrm>
            <a:off x="0" y="0"/>
            <a:ext cx="12192000" cy="63730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F2F2915F-E0AC-E64B-AB6E-93885E82000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658350" y="463080"/>
            <a:ext cx="2019300" cy="23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9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bill_of_materials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mmon_Vulnerabilities_and_Exposures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/detail/CVE-2021-44832" TargetMode="External"/><Relationship Id="rId2" Type="http://schemas.openxmlformats.org/officeDocument/2006/relationships/hyperlink" Target="https://en.wikipedia.org/wiki/Zero-day_(computing)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xkcd.com/2176/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blog/a-post-mortem-of-the-malicious-event-stream-backdoor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natype.com/resources/vulnerability-timeline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top25/archive/2021/2021_cwe_top25.html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798.html" TargetMode="Externa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xkcd.com/327/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89.html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riversafe/eze-cli" TargetMode="Externa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mailto:anthony.mckale@riversafe.co.uk" TargetMode="Externa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xkcd.com/2166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person&#10;&#10;Description automatically generated">
            <a:extLst>
              <a:ext uri="{FF2B5EF4-FFF2-40B4-BE49-F238E27FC236}">
                <a16:creationId xmlns:a16="http://schemas.microsoft.com/office/drawing/2014/main" id="{405B39B2-3E29-F84B-90A3-385FF418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6EA08-0FD6-5B49-8A51-B1076779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096" y="636720"/>
            <a:ext cx="2998574" cy="350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DBF1DB-3BF2-664E-B0CD-0EC04B136603}"/>
              </a:ext>
            </a:extLst>
          </p:cNvPr>
          <p:cNvSpPr txBox="1"/>
          <p:nvPr/>
        </p:nvSpPr>
        <p:spPr>
          <a:xfrm>
            <a:off x="411585" y="258901"/>
            <a:ext cx="6072188" cy="163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GB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RiverSafe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EE9E2-C5A5-48CB-BC41-4BD1AB1E3235}"/>
              </a:ext>
            </a:extLst>
          </p:cNvPr>
          <p:cNvSpPr txBox="1"/>
          <p:nvPr/>
        </p:nvSpPr>
        <p:spPr>
          <a:xfrm>
            <a:off x="411585" y="4948662"/>
            <a:ext cx="6072188" cy="149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Anthony McKale Principal Engineer</a:t>
            </a:r>
          </a:p>
          <a:p>
            <a:pPr>
              <a:lnSpc>
                <a:spcPts val="6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15/08/2021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A0C71-EC65-4ED0-B78B-0A33BA854C51}"/>
              </a:ext>
            </a:extLst>
          </p:cNvPr>
          <p:cNvSpPr txBox="1"/>
          <p:nvPr/>
        </p:nvSpPr>
        <p:spPr>
          <a:xfrm>
            <a:off x="411585" y="2282868"/>
            <a:ext cx="6153324" cy="151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“Eze 101”</a:t>
            </a:r>
          </a:p>
          <a:p>
            <a:pPr>
              <a:lnSpc>
                <a:spcPts val="6000"/>
              </a:lnSpc>
            </a:pPr>
            <a:r>
              <a:rPr lang="en-GB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one stop security tool</a:t>
            </a:r>
          </a:p>
        </p:txBody>
      </p:sp>
    </p:spTree>
    <p:extLst>
      <p:ext uri="{BB962C8B-B14F-4D97-AF65-F5344CB8AC3E}">
        <p14:creationId xmlns:p14="http://schemas.microsoft.com/office/powerpoint/2010/main" val="2681202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Inventory / Audit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Lack of inventory of libraries contained in software project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known as a </a:t>
            </a:r>
            <a:r>
              <a:rPr lang="en-GB" b="1" dirty="0"/>
              <a:t>SBOM</a:t>
            </a:r>
            <a:r>
              <a:rPr lang="en-GB" dirty="0"/>
              <a:t> (“Software Bill of Materials”*)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Standard Language tooling doesn’t generate an SBOM, this task often isn’t done, leaving the software owner not knowing the contents of their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External tools/step are required to generate these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As such, </a:t>
            </a:r>
          </a:p>
          <a:p>
            <a:pPr marL="0" indent="0">
              <a:buNone/>
            </a:pPr>
            <a:r>
              <a:rPr lang="en-GB" sz="2000" dirty="0"/>
              <a:t>* </a:t>
            </a:r>
            <a:r>
              <a:rPr lang="en-GB" sz="2000" dirty="0">
                <a:hlinkClick r:id="rId2"/>
              </a:rPr>
              <a:t>https://en.wikipedia.org/wiki/Software_bill_of_materials</a:t>
            </a:r>
            <a:r>
              <a:rPr lang="en-GB" sz="2000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93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b="1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52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License poisoning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Licenses of software libraries are not all the same or equal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One particular license risk for commercial software is </a:t>
            </a:r>
            <a:r>
              <a:rPr lang="en-GB" b="1" dirty="0"/>
              <a:t>GPL</a:t>
            </a:r>
            <a:r>
              <a:rPr lang="en-GB" dirty="0"/>
              <a:t> poisoning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GPL</a:t>
            </a:r>
            <a:r>
              <a:rPr lang="en-GB" dirty="0"/>
              <a:t> is </a:t>
            </a:r>
            <a:r>
              <a:rPr lang="en-GB" b="1" dirty="0"/>
              <a:t>strong copy left</a:t>
            </a:r>
            <a:r>
              <a:rPr lang="en-GB" dirty="0"/>
              <a:t>*, this type of license recursively propagates up, aka all software including </a:t>
            </a:r>
            <a:r>
              <a:rPr lang="en-GB" b="1" dirty="0"/>
              <a:t>GPL</a:t>
            </a:r>
            <a:r>
              <a:rPr lang="en-GB" dirty="0"/>
              <a:t> libraries are automatically </a:t>
            </a:r>
            <a:r>
              <a:rPr lang="en-GB" b="1" dirty="0"/>
              <a:t>GPL</a:t>
            </a:r>
            <a:r>
              <a:rPr lang="en-GB" dirty="0"/>
              <a:t> licensed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Legally the source code would need to be exposed publicly, and any software patents involved might be at risk, and anyone could sell/copy your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dirty="0"/>
              <a:t>* Different from </a:t>
            </a:r>
            <a:r>
              <a:rPr lang="en-GB" sz="2000" b="1" dirty="0"/>
              <a:t>weak copy left </a:t>
            </a:r>
            <a:r>
              <a:rPr lang="en-GB" sz="2000" dirty="0"/>
              <a:t>which is not typically a concern (</a:t>
            </a:r>
            <a:r>
              <a:rPr lang="en-GB" sz="2000" b="1" dirty="0"/>
              <a:t>LGPL</a:t>
            </a:r>
            <a:r>
              <a:rPr lang="en-GB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335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Licensing conditions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Licenses of software libraries even if they are not GPL or other type of strong copy left license often have licensing conditions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could be :</a:t>
            </a:r>
          </a:p>
          <a:p>
            <a:pPr marL="0" indent="0">
              <a:buNone/>
            </a:pPr>
            <a:r>
              <a:rPr lang="en-GB" dirty="0"/>
              <a:t>- Restrictions usage by industry type</a:t>
            </a:r>
          </a:p>
          <a:p>
            <a:pPr>
              <a:buFontTx/>
              <a:buChar char="-"/>
            </a:pPr>
            <a:r>
              <a:rPr lang="en-GB" dirty="0"/>
              <a:t>Public attribution on adverting</a:t>
            </a:r>
          </a:p>
          <a:p>
            <a:pPr>
              <a:buFontTx/>
              <a:buChar char="-"/>
            </a:pPr>
            <a:r>
              <a:rPr lang="en-GB" dirty="0"/>
              <a:t>Attribution inside code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Failure to complete this conditions could result in fines, or action by public free software law organisations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93833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b="1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3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Public libraries security faults are public disclosure via the CVE* system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CVE good and bad:</a:t>
            </a:r>
          </a:p>
          <a:p>
            <a:pPr>
              <a:buFontTx/>
              <a:buChar char="-"/>
            </a:pPr>
            <a:r>
              <a:rPr lang="en-GB" dirty="0"/>
              <a:t>All organisations and engineers can report flaws for the public good</a:t>
            </a:r>
          </a:p>
          <a:p>
            <a:pPr>
              <a:buFontTx/>
              <a:buChar char="-"/>
            </a:pPr>
            <a:r>
              <a:rPr lang="en-GB" dirty="0"/>
              <a:t>Engineers can easily find and update/or remove insecure libraries</a:t>
            </a:r>
          </a:p>
          <a:p>
            <a:pPr>
              <a:buFontTx/>
              <a:buChar char="-"/>
            </a:pPr>
            <a:r>
              <a:rPr lang="en-GB" dirty="0"/>
              <a:t>Hackers can easily find flaws in unpatched systems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* </a:t>
            </a:r>
            <a:r>
              <a:rPr lang="en-GB" sz="2400" dirty="0">
                <a:hlinkClick r:id="rId2"/>
              </a:rPr>
              <a:t>https://en.wikipedia.org/wiki/Common_Vulnerabilities_and_Exposures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92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Gotcha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Language compilation tooling </a:t>
            </a:r>
            <a:r>
              <a:rPr lang="en-GB" i="1" dirty="0"/>
              <a:t>doesn’t</a:t>
            </a:r>
            <a:r>
              <a:rPr lang="en-GB" dirty="0"/>
              <a:t>* perform a security audit of components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External tooling is required to run these security audits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/>
              <a:t>* Node / NPM is a excellent exception of one that does</a:t>
            </a:r>
          </a:p>
        </p:txBody>
      </p:sp>
    </p:spTree>
    <p:extLst>
      <p:ext uri="{BB962C8B-B14F-4D97-AF65-F5344CB8AC3E}">
        <p14:creationId xmlns:p14="http://schemas.microsoft.com/office/powerpoint/2010/main" val="34746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Example Log4J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198453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Widely used library for commercial java software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Zero day* Critical flaw* was found in October 2021 that allowed arbitrary execution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unpatched software can be remotely hacked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2"/>
              </a:rPr>
              <a:t>https://en.wikipedia.org/wiki/Zero-day_(computing)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https://nvd.nist.gov/vuln/detail/CVE-2021-44832</a:t>
            </a:r>
            <a:endParaRPr lang="en-GB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1026" name="Picture 2" descr="Log4j - Wikipedia">
            <a:extLst>
              <a:ext uri="{FF2B5EF4-FFF2-40B4-BE49-F238E27FC236}">
                <a16:creationId xmlns:a16="http://schemas.microsoft.com/office/drawing/2014/main" id="{914121AC-6155-4739-8689-8AF96F4C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59" y="2057400"/>
            <a:ext cx="3324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71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Example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38798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Widely used library for commercial node software for handling corporate internet proxies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7BBA1-D189-4BB4-931C-9FD1CBAF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40" y="2843213"/>
            <a:ext cx="87249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7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b="1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5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dirty="0"/>
              <a:t>Eze 101</a:t>
            </a:r>
            <a:endParaRPr dirty="0"/>
          </a:p>
          <a:p>
            <a:pPr marL="0" indent="0">
              <a:buNone/>
            </a:pPr>
            <a:r>
              <a:rPr lang="en-GB" sz="3600" b="0" dirty="0"/>
              <a:t>Today we’ll cover</a:t>
            </a:r>
          </a:p>
          <a:p>
            <a:pPr marL="571500" indent="-571500">
              <a:buFontTx/>
              <a:buChar char="-"/>
            </a:pPr>
            <a:r>
              <a:rPr lang="en-GB" sz="3600" b="0" dirty="0"/>
              <a:t>Modern Security Problems</a:t>
            </a:r>
          </a:p>
          <a:p>
            <a:pPr marL="571500" indent="-571500">
              <a:buFontTx/>
              <a:buChar char="-"/>
            </a:pPr>
            <a:r>
              <a:rPr lang="en-GB" sz="3600" b="0" dirty="0"/>
              <a:t>Modern Security Solutions</a:t>
            </a:r>
          </a:p>
          <a:p>
            <a:pPr marL="571500" indent="-571500">
              <a:buFontTx/>
              <a:buChar char="-"/>
            </a:pPr>
            <a:r>
              <a:rPr lang="en-GB" sz="3600" b="0" dirty="0"/>
              <a:t>Why Eze</a:t>
            </a:r>
          </a:p>
          <a:p>
            <a:pPr marL="571500" indent="-571500">
              <a:buFontTx/>
              <a:buChar char="-"/>
            </a:pPr>
            <a:r>
              <a:rPr lang="en-GB" sz="3600" b="0" dirty="0"/>
              <a:t>Advanced Usage (</a:t>
            </a:r>
            <a:r>
              <a:rPr lang="en-GB" sz="3600" b="0" i="1" dirty="0"/>
              <a:t>very briefly</a:t>
            </a:r>
            <a:r>
              <a:rPr lang="en-GB" sz="3600" b="0" dirty="0"/>
              <a:t>)</a:t>
            </a: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Supply chain attacks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How hacking works</a:t>
            </a:r>
            <a:br>
              <a:rPr lang="en-GB" sz="2000" i="1" dirty="0"/>
            </a:br>
            <a:r>
              <a:rPr lang="en-GB" sz="2000" i="1" dirty="0"/>
              <a:t>   </a:t>
            </a:r>
            <a:r>
              <a:rPr lang="en-GB" sz="2000" i="1" dirty="0">
                <a:hlinkClick r:id="rId2"/>
              </a:rPr>
              <a:t>https://xkcd.com/2176/</a:t>
            </a:r>
            <a:r>
              <a:rPr lang="en-GB" sz="2000" i="1" dirty="0"/>
              <a:t> </a:t>
            </a:r>
          </a:p>
        </p:txBody>
      </p:sp>
      <p:pic>
        <p:nvPicPr>
          <p:cNvPr id="5122" name="Picture 2" descr="How Hacking Works">
            <a:extLst>
              <a:ext uri="{FF2B5EF4-FFF2-40B4-BE49-F238E27FC236}">
                <a16:creationId xmlns:a16="http://schemas.microsoft.com/office/drawing/2014/main" id="{28472429-A0C6-4A72-BD6A-A2BDEC16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50753"/>
            <a:ext cx="48768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70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Supply chain attacks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Many Opensource libraries are created by small teams of volunteers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volunteers can be targeted by attackers gaining access to their software projects, and in turn gaining access to all down stream projects including that software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Common attacks</a:t>
            </a:r>
            <a:br>
              <a:rPr lang="en-GB" dirty="0"/>
            </a:br>
            <a:endParaRPr lang="en-GB" dirty="0"/>
          </a:p>
          <a:p>
            <a:pPr>
              <a:buFontTx/>
              <a:buChar char="-"/>
            </a:pPr>
            <a:r>
              <a:rPr lang="en-GB" dirty="0"/>
              <a:t>Social Engineering</a:t>
            </a:r>
          </a:p>
          <a:p>
            <a:pPr>
              <a:buFontTx/>
              <a:buChar char="-"/>
            </a:pPr>
            <a:r>
              <a:rPr lang="en-GB" dirty="0"/>
              <a:t>Hacking personal accounts</a:t>
            </a:r>
          </a:p>
          <a:p>
            <a:pPr>
              <a:buFontTx/>
              <a:buChar char="-"/>
            </a:pPr>
            <a:r>
              <a:rPr lang="en-GB" dirty="0"/>
              <a:t>Bribery</a:t>
            </a:r>
          </a:p>
          <a:p>
            <a:pPr>
              <a:buFontTx/>
              <a:buChar char="-"/>
            </a:pPr>
            <a:r>
              <a:rPr lang="en-GB" dirty="0"/>
              <a:t>Vandalism*</a:t>
            </a:r>
            <a:br>
              <a:rPr lang="en-GB" dirty="0"/>
            </a:br>
            <a:r>
              <a:rPr lang="en-GB" i="1" dirty="0"/>
              <a:t>where the creators intentionally corrupt their own work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26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Supply chain attacks Consequences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hijacked dependency consequences are severe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Library scripts will be run at build time in CI servers, compromising any secrets that CI has exposed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Libraries will be compiled into the resulting applications, so users will be compromised as well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of course, follow on attacks are possible using stolen credentials </a:t>
            </a:r>
          </a:p>
        </p:txBody>
      </p:sp>
    </p:spTree>
    <p:extLst>
      <p:ext uri="{BB962C8B-B14F-4D97-AF65-F5344CB8AC3E}">
        <p14:creationId xmlns:p14="http://schemas.microsoft.com/office/powerpoint/2010/main" val="348770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Example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020127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Widely used library for all node software for handling networking “Event Stream”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Hijacked via social engineering, was updated to steal crypto currency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Millions of projects ran corrupted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0FF2E-DDA3-4A18-BE77-B42FE2D27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236" y="1690688"/>
            <a:ext cx="7046392" cy="406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4858327" y="57833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hlinkClick r:id="rId3"/>
              </a:rPr>
              <a:t>https://snyk.io/blog/a-post-mortem-of-the-malicious-event-stream-backdoor/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425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Recent Supply chain attacks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Recent Software Supply Chain Attacks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1700" dirty="0"/>
              <a:t>Excellent more detailed timeline of recent issues from </a:t>
            </a:r>
            <a:r>
              <a:rPr lang="en-GB" sz="1700" dirty="0" err="1"/>
              <a:t>sonatype</a:t>
            </a:r>
            <a:endParaRPr lang="en-GB" sz="1700" dirty="0"/>
          </a:p>
          <a:p>
            <a:pPr marL="0" indent="0">
              <a:buNone/>
            </a:pPr>
            <a:r>
              <a:rPr lang="en-GB" sz="1600" dirty="0">
                <a:hlinkClick r:id="rId2"/>
              </a:rPr>
              <a:t>https://www.sonatype.com/resources/vulnerability-timeline</a:t>
            </a:r>
            <a:r>
              <a:rPr lang="en-GB" sz="2000" dirty="0"/>
              <a:t>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7EDA20-DF2D-4175-B616-1E4CA5E6A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87210"/>
              </p:ext>
            </p:extLst>
          </p:nvPr>
        </p:nvGraphicFramePr>
        <p:xfrm>
          <a:off x="966599" y="2422631"/>
          <a:ext cx="8127999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210">
                  <a:extLst>
                    <a:ext uri="{9D8B030D-6E8A-4147-A177-3AD203B41FA5}">
                      <a16:colId xmlns:a16="http://schemas.microsoft.com/office/drawing/2014/main" val="1092441379"/>
                    </a:ext>
                  </a:extLst>
                </a:gridCol>
                <a:gridCol w="2055303">
                  <a:extLst>
                    <a:ext uri="{9D8B030D-6E8A-4147-A177-3AD203B41FA5}">
                      <a16:colId xmlns:a16="http://schemas.microsoft.com/office/drawing/2014/main" val="3920893839"/>
                    </a:ext>
                  </a:extLst>
                </a:gridCol>
                <a:gridCol w="4455486">
                  <a:extLst>
                    <a:ext uri="{9D8B030D-6E8A-4147-A177-3AD203B41FA5}">
                      <a16:colId xmlns:a16="http://schemas.microsoft.com/office/drawing/2014/main" val="236223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Issue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1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January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SolarWinds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SolarWinds hijacked, and all 18k customer had their systems compromised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1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April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CodeCov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Devops</a:t>
                      </a:r>
                      <a:r>
                        <a:rPr lang="en-GB" dirty="0"/>
                        <a:t> tool hijacked, and 100s of customer credentials in </a:t>
                      </a:r>
                      <a:r>
                        <a:rPr lang="en-GB" dirty="0" err="1"/>
                        <a:t>github</a:t>
                      </a:r>
                      <a:r>
                        <a:rPr lang="en-GB" dirty="0"/>
                        <a:t> and beyond stolen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91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/>
                        <a:t>January 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colors</a:t>
                      </a:r>
                      <a:r>
                        <a:rPr lang="en-GB" sz="1800" dirty="0"/>
                        <a:t>/faker node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Disgruntled developer modified his own projects to corrupt 1000s of down stream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731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GB" sz="3600" dirty="0"/>
              <a:t>Modern Security Problems </a:t>
            </a:r>
          </a:p>
          <a:p>
            <a:pPr marL="0" indent="0"/>
            <a:r>
              <a:rPr lang="en-GB" sz="3600" b="0" dirty="0"/>
              <a:t>- 1) Dependencies</a:t>
            </a:r>
          </a:p>
          <a:p>
            <a:pPr marL="0" indent="0"/>
            <a:r>
              <a:rPr lang="en-GB" sz="3600" b="0" dirty="0"/>
              <a:t>- 2) </a:t>
            </a:r>
            <a:r>
              <a:rPr lang="en-GB" sz="3600" dirty="0"/>
              <a:t>User Code</a:t>
            </a:r>
          </a:p>
          <a:p>
            <a:pPr marL="0" lvl="0" indent="0"/>
            <a:endParaRPr lang="en-GB" sz="36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53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Developer application be insecure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Common Anti patterns*</a:t>
            </a:r>
          </a:p>
          <a:p>
            <a:pPr>
              <a:buFontTx/>
              <a:buChar char="-"/>
            </a:pPr>
            <a:r>
              <a:rPr lang="en-GB" dirty="0"/>
              <a:t>Passwords hardcoded in code</a:t>
            </a:r>
          </a:p>
          <a:p>
            <a:pPr>
              <a:buFontTx/>
              <a:buChar char="-"/>
            </a:pPr>
            <a:r>
              <a:rPr lang="en-GB" dirty="0"/>
              <a:t>Lack of normalisation of inputs</a:t>
            </a:r>
          </a:p>
          <a:p>
            <a:pPr>
              <a:buFontTx/>
              <a:buChar char="-"/>
            </a:pPr>
            <a:r>
              <a:rPr lang="en-GB" dirty="0"/>
              <a:t>Insecure special character handling</a:t>
            </a:r>
          </a:p>
          <a:p>
            <a:pPr>
              <a:buFontTx/>
              <a:buChar char="-"/>
            </a:pPr>
            <a:r>
              <a:rPr lang="en-GB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dirty="0"/>
              <a:t>- * weaknesses are described by CWE (Common Weakness Enumeration)</a:t>
            </a:r>
            <a:br>
              <a:rPr lang="en-GB" sz="2000" dirty="0"/>
            </a:br>
            <a:r>
              <a:rPr lang="en-GB" sz="2000" dirty="0">
                <a:hlinkClick r:id="rId2"/>
              </a:rPr>
              <a:t>https://cwe.mitre.org/top25/archive/2021/2021_cwe_top25.html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311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  <a:br>
              <a:rPr lang="en-GB" dirty="0"/>
            </a:br>
            <a:r>
              <a:rPr lang="en-GB" b="1" dirty="0"/>
              <a:t>Hardcoded Passwords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Passwords hardcoded in code are unfortunately very common, especially in unscanned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Common hardcoded password usage</a:t>
            </a:r>
          </a:p>
          <a:p>
            <a:pPr>
              <a:buFontTx/>
              <a:buChar char="-"/>
            </a:pPr>
            <a:r>
              <a:rPr lang="en-GB" dirty="0"/>
              <a:t>Credentials often hardcoded for systems testing</a:t>
            </a:r>
          </a:p>
          <a:p>
            <a:pPr>
              <a:buFontTx/>
              <a:buChar char="-"/>
            </a:pPr>
            <a:r>
              <a:rPr lang="en-GB" dirty="0"/>
              <a:t>Hidden in library/package manager configuration files</a:t>
            </a:r>
          </a:p>
          <a:p>
            <a:pPr>
              <a:buFontTx/>
              <a:buChar char="-"/>
            </a:pPr>
            <a:r>
              <a:rPr lang="en-GB" dirty="0"/>
              <a:t>Deliberately used insecurely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Hardcoded passwords are very risky, code repos are not as secure as password vaults, embedded passwords in frontend code can be exposed via compiled assets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300" dirty="0"/>
              <a:t>- CWE-798 </a:t>
            </a:r>
            <a:r>
              <a:rPr lang="en-GB" sz="2300" dirty="0">
                <a:hlinkClick r:id="rId2"/>
              </a:rPr>
              <a:t>https://cwe.mitre.org/data/definitions/798.html</a:t>
            </a:r>
            <a:r>
              <a:rPr lang="en-GB" sz="2300" dirty="0"/>
              <a:t>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36820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Lack of normalisation of inputs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Exploits of a Mom</a:t>
            </a:r>
            <a:br>
              <a:rPr lang="en-GB" sz="2000" i="1" dirty="0"/>
            </a:br>
            <a:r>
              <a:rPr lang="en-GB" sz="2000" i="1" dirty="0"/>
              <a:t>   </a:t>
            </a:r>
            <a:r>
              <a:rPr lang="en-GB" sz="2000" i="1" dirty="0">
                <a:hlinkClick r:id="rId2"/>
              </a:rPr>
              <a:t>https://xkcd.com/327/</a:t>
            </a:r>
            <a:r>
              <a:rPr lang="en-GB" sz="2000" i="1" dirty="0"/>
              <a:t> </a:t>
            </a:r>
          </a:p>
        </p:txBody>
      </p:sp>
      <p:pic>
        <p:nvPicPr>
          <p:cNvPr id="2050" name="Picture 2" descr="Exploits of a Mom">
            <a:extLst>
              <a:ext uri="{FF2B5EF4-FFF2-40B4-BE49-F238E27FC236}">
                <a16:creationId xmlns:a16="http://schemas.microsoft.com/office/drawing/2014/main" id="{1641E8CB-00AF-4C82-BE85-02A6B3351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97" y="2269528"/>
            <a:ext cx="63436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951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  <a:br>
              <a:rPr lang="en-GB" dirty="0"/>
            </a:br>
            <a:r>
              <a:rPr lang="en-GB" b="1" dirty="0"/>
              <a:t>Insecure special character/element handling</a:t>
            </a:r>
            <a:br>
              <a:rPr lang="en-GB" dirty="0"/>
            </a:br>
            <a:endParaRPr lang="en-GB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Software is hard, and hackers are clever, special character handling is common source of threats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Text, SQL, JQL, CLI, file paths all have special characters and elements which can do special operations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Developers need to handle these with care, or user input to do a lot more than just set a field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They could delete tables, read private data and more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- CWE-89 </a:t>
            </a:r>
            <a:r>
              <a:rPr lang="en-GB" sz="2000" dirty="0">
                <a:hlinkClick r:id="rId2"/>
              </a:rPr>
              <a:t>https://cwe.mitre.org/data/definitions/89.html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570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4766" y="1277572"/>
            <a:ext cx="4237698" cy="792800"/>
          </a:xfrm>
        </p:spPr>
        <p:txBody>
          <a:bodyPr/>
          <a:lstStyle/>
          <a:p>
            <a:pPr lvl="0"/>
            <a:r>
              <a:rPr lang="en-GB" sz="6000" dirty="0"/>
              <a:t>Modern Security Problems</a:t>
            </a:r>
          </a:p>
          <a:p>
            <a:pPr lvl="0"/>
            <a:endParaRPr lang="en-GB" sz="5400" dirty="0"/>
          </a:p>
          <a:p>
            <a:pPr lvl="0"/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480001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  <a:br>
              <a:rPr lang="en-GB" dirty="0"/>
            </a:br>
            <a:r>
              <a:rPr lang="en-GB" b="1" dirty="0"/>
              <a:t>Insecure library configuration</a:t>
            </a:r>
            <a:br>
              <a:rPr lang="en-GB" dirty="0"/>
            </a:br>
            <a:br>
              <a:rPr lang="en-GB" dirty="0"/>
            </a:br>
            <a:endParaRPr lang="en-GB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Software Libraries often have configuration options, and not all options are suitable for product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</a:t>
            </a:r>
          </a:p>
          <a:p>
            <a:pPr>
              <a:buFontTx/>
              <a:buChar char="-"/>
            </a:pPr>
            <a:r>
              <a:rPr lang="en-GB" dirty="0"/>
              <a:t>networking libraries have options for disabling HTTPS security, these should never be enable for production code</a:t>
            </a:r>
          </a:p>
          <a:p>
            <a:pPr>
              <a:buFontTx/>
              <a:buChar char="-"/>
            </a:pPr>
            <a:r>
              <a:rPr lang="en-GB" dirty="0"/>
              <a:t>Database SQL libraries have options to take raw SQL which is vulnerable to special character issues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Malconfigured</a:t>
            </a:r>
            <a:r>
              <a:rPr lang="en-GB" dirty="0"/>
              <a:t> Libraries can bypass authentication, authorisation, and verification, leading to systems being hacked</a:t>
            </a:r>
          </a:p>
        </p:txBody>
      </p:sp>
    </p:spTree>
    <p:extLst>
      <p:ext uri="{BB962C8B-B14F-4D97-AF65-F5344CB8AC3E}">
        <p14:creationId xmlns:p14="http://schemas.microsoft.com/office/powerpoint/2010/main" val="3766835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Software is hard, a lot of dependencies are insecure, and a lot of code is insecure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Questions ? And solution ….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0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8305" y="1277572"/>
            <a:ext cx="5044159" cy="792800"/>
          </a:xfrm>
        </p:spPr>
        <p:txBody>
          <a:bodyPr/>
          <a:lstStyle/>
          <a:p>
            <a:pPr lvl="0"/>
            <a:r>
              <a:rPr lang="en-GB" sz="6000" dirty="0"/>
              <a:t>Modern Security Solutions</a:t>
            </a:r>
          </a:p>
        </p:txBody>
      </p:sp>
    </p:spTree>
    <p:extLst>
      <p:ext uri="{BB962C8B-B14F-4D97-AF65-F5344CB8AC3E}">
        <p14:creationId xmlns:p14="http://schemas.microsoft.com/office/powerpoint/2010/main" val="1538585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Dependency issues</a:t>
            </a:r>
          </a:p>
          <a:p>
            <a:pPr>
              <a:buFontTx/>
              <a:buChar char="-"/>
            </a:pPr>
            <a:r>
              <a:rPr lang="en-GB" b="1" dirty="0"/>
              <a:t>Lack of software inventory</a:t>
            </a:r>
          </a:p>
          <a:p>
            <a:pPr>
              <a:buFontTx/>
              <a:buChar char="-"/>
            </a:pPr>
            <a:r>
              <a:rPr lang="en-GB" b="1" dirty="0"/>
              <a:t>Dependency Licensing</a:t>
            </a:r>
          </a:p>
          <a:p>
            <a:pPr>
              <a:buFontTx/>
              <a:buChar char="-"/>
            </a:pPr>
            <a:r>
              <a:rPr lang="en-GB" b="1" dirty="0"/>
              <a:t>Dependency flaws</a:t>
            </a:r>
          </a:p>
          <a:p>
            <a:pPr>
              <a:buFontTx/>
              <a:buChar char="-"/>
            </a:pPr>
            <a:r>
              <a:rPr lang="en-GB" b="1" dirty="0"/>
              <a:t>Dependency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90676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Lack of software inventory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Software inventories can be generated in two major formats</a:t>
            </a:r>
          </a:p>
          <a:p>
            <a:pPr>
              <a:buFontTx/>
              <a:buChar char="-"/>
            </a:pPr>
            <a:r>
              <a:rPr lang="en-GB" dirty="0" err="1"/>
              <a:t>CycloneDX</a:t>
            </a:r>
            <a:br>
              <a:rPr lang="en-GB" dirty="0"/>
            </a:br>
            <a:r>
              <a:rPr lang="en-GB" dirty="0"/>
              <a:t>newer </a:t>
            </a:r>
            <a:r>
              <a:rPr lang="en-GB" dirty="0" err="1"/>
              <a:t>owasp</a:t>
            </a:r>
            <a:r>
              <a:rPr lang="en-GB" dirty="0"/>
              <a:t> </a:t>
            </a:r>
            <a:r>
              <a:rPr lang="en-GB" dirty="0" err="1"/>
              <a:t>defacto</a:t>
            </a:r>
            <a:r>
              <a:rPr lang="en-GB" dirty="0"/>
              <a:t> standard</a:t>
            </a:r>
          </a:p>
          <a:p>
            <a:pPr>
              <a:buFontTx/>
              <a:buChar char="-"/>
            </a:pPr>
            <a:r>
              <a:rPr lang="en-GB" dirty="0" err="1"/>
              <a:t>Spdx</a:t>
            </a:r>
            <a:br>
              <a:rPr lang="en-GB" dirty="0"/>
            </a:br>
            <a:r>
              <a:rPr lang="en-GB" dirty="0"/>
              <a:t>older by well supported format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Proprietary and opensource tools such as </a:t>
            </a:r>
            <a:r>
              <a:rPr lang="en-GB" dirty="0" err="1"/>
              <a:t>synk</a:t>
            </a:r>
            <a:r>
              <a:rPr lang="en-GB" dirty="0"/>
              <a:t>(P), </a:t>
            </a:r>
            <a:r>
              <a:rPr lang="en-GB" dirty="0" err="1"/>
              <a:t>cyclonedx</a:t>
            </a:r>
            <a:r>
              <a:rPr lang="en-GB" dirty="0"/>
              <a:t> toolkit (OS) or </a:t>
            </a:r>
            <a:r>
              <a:rPr lang="en-GB" dirty="0" err="1"/>
              <a:t>anchore</a:t>
            </a:r>
            <a:r>
              <a:rPr lang="en-GB" dirty="0"/>
              <a:t> </a:t>
            </a:r>
            <a:r>
              <a:rPr lang="en-GB" dirty="0" err="1"/>
              <a:t>syft</a:t>
            </a:r>
            <a:r>
              <a:rPr lang="en-GB" dirty="0"/>
              <a:t> (OS) can generate these from source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200" dirty="0"/>
              <a:t>* Unfortunately it is normal to install multi tools, as SBOM software is often tailored to a single language</a:t>
            </a:r>
          </a:p>
        </p:txBody>
      </p:sp>
    </p:spTree>
    <p:extLst>
      <p:ext uri="{BB962C8B-B14F-4D97-AF65-F5344CB8AC3E}">
        <p14:creationId xmlns:p14="http://schemas.microsoft.com/office/powerpoint/2010/main" val="2260680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SBOM gotchas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SBOM software is often tailored to a single language, so multiple tools with multiple output formats are required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all tools supply license information with their SBOMs</a:t>
            </a:r>
          </a:p>
        </p:txBody>
      </p:sp>
    </p:spTree>
    <p:extLst>
      <p:ext uri="{BB962C8B-B14F-4D97-AF65-F5344CB8AC3E}">
        <p14:creationId xmlns:p14="http://schemas.microsoft.com/office/powerpoint/2010/main" val="2588208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Dependency Licensing 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SBOMs contain license of the dependency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License Review options:</a:t>
            </a:r>
          </a:p>
          <a:p>
            <a:pPr>
              <a:buFontTx/>
              <a:buChar char="-"/>
            </a:pPr>
            <a:r>
              <a:rPr lang="en-GB" dirty="0"/>
              <a:t>manually review all library licenses</a:t>
            </a:r>
          </a:p>
          <a:p>
            <a:pPr>
              <a:buFontTx/>
              <a:buChar char="-"/>
            </a:pPr>
            <a:r>
              <a:rPr lang="en-GB" dirty="0"/>
              <a:t>Use proprietary vendors* offering license check service in their enterprise tooling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dirty="0"/>
              <a:t>* Eze features a inbuilt opensource license scanner, outside of </a:t>
            </a:r>
            <a:r>
              <a:rPr lang="en-GB" sz="2000" dirty="0" err="1"/>
              <a:t>eze</a:t>
            </a:r>
            <a:r>
              <a:rPr lang="en-GB" sz="2000" dirty="0"/>
              <a:t> most solutions are cloud based and proprietary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308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Dependency vulnerabilities / supply chain attacks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628044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Use SCA (Software Component Analysis) tools  to catch Vulnerabilities and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Vulnerabilities can appear at any 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Attacks can target any dependencies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2CD6F-B29E-41D3-89B1-85717FFF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465" y="1690688"/>
            <a:ext cx="71628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06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SCA Gotchas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SCA software is typically language specific so multiple tools are required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SCA software is only as good as the known CVEs, zero day exploits are always a threat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Vulnerabilities are found daily, you </a:t>
            </a:r>
            <a:r>
              <a:rPr lang="en-GB" b="1" dirty="0"/>
              <a:t>MUST</a:t>
            </a:r>
            <a:r>
              <a:rPr lang="en-GB" dirty="0"/>
              <a:t> scan regularly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AVOID</a:t>
            </a:r>
            <a:r>
              <a:rPr lang="en-GB" dirty="0"/>
              <a:t> small or poorly maintained packages to minimise supply chain risks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28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/ Solution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C7AAD6-9B85-435F-A80C-14E93F4F7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625730"/>
              </p:ext>
            </p:extLst>
          </p:nvPr>
        </p:nvGraphicFramePr>
        <p:xfrm>
          <a:off x="1427993" y="1894266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87817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69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5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Lack of software inventory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SBOM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24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Licensing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License check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2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flaws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Dependency supply chain attacks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SCA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06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3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GB" sz="3600" dirty="0"/>
              <a:t>Modern Security Problems </a:t>
            </a:r>
            <a:endParaRPr lang="en-GB" sz="3600" b="0" dirty="0"/>
          </a:p>
          <a:p>
            <a:pPr marL="0" indent="0"/>
            <a:r>
              <a:rPr lang="en-GB" sz="3600" b="0" dirty="0"/>
              <a:t>- 1) Dependencies</a:t>
            </a:r>
          </a:p>
          <a:p>
            <a:pPr marL="0" lvl="0" indent="0"/>
            <a:r>
              <a:rPr lang="en-GB" sz="3600" b="0" dirty="0"/>
              <a:t>- 2) User Code</a:t>
            </a:r>
          </a:p>
          <a:p>
            <a:pPr marL="0" lvl="0" indent="0"/>
            <a:r>
              <a:rPr lang="en-GB" sz="3600" b="0" dirty="0"/>
              <a:t>- 3) Infrastructure</a:t>
            </a:r>
            <a:br>
              <a:rPr lang="en-GB" sz="3600" b="0" dirty="0"/>
            </a:br>
            <a:r>
              <a:rPr lang="en-GB" sz="3600" b="0" dirty="0"/>
              <a:t>       (outside of scope)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947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Code Issues</a:t>
            </a:r>
          </a:p>
          <a:p>
            <a:pPr>
              <a:buFontTx/>
              <a:buChar char="-"/>
            </a:pPr>
            <a:r>
              <a:rPr lang="en-GB" b="1" dirty="0"/>
              <a:t>Passwords hardcoded in code</a:t>
            </a:r>
          </a:p>
          <a:p>
            <a:pPr>
              <a:buFontTx/>
              <a:buChar char="-"/>
            </a:pPr>
            <a:r>
              <a:rPr lang="en-GB" b="1" dirty="0"/>
              <a:t>Lack of normalisation of inputs</a:t>
            </a:r>
          </a:p>
          <a:p>
            <a:pPr>
              <a:buFontTx/>
              <a:buChar char="-"/>
            </a:pPr>
            <a:r>
              <a:rPr lang="en-GB" b="1" dirty="0"/>
              <a:t>Insecure special character handling</a:t>
            </a:r>
          </a:p>
          <a:p>
            <a:pPr>
              <a:buFontTx/>
              <a:buChar char="-"/>
            </a:pPr>
            <a:r>
              <a:rPr lang="en-GB" b="1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0226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Passwords hardcoded in code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Passwords in code are now easy to find, as passwords have distinct patterns and structure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popular code repos such as </a:t>
            </a:r>
            <a:r>
              <a:rPr lang="en-GB" dirty="0" err="1"/>
              <a:t>github</a:t>
            </a:r>
            <a:r>
              <a:rPr lang="en-GB" dirty="0"/>
              <a:t> offer this scanning automatically 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 SAST* Tools such as </a:t>
            </a:r>
            <a:r>
              <a:rPr lang="en-GB" dirty="0" err="1"/>
              <a:t>gitleaks</a:t>
            </a:r>
            <a:r>
              <a:rPr lang="en-GB" dirty="0"/>
              <a:t> or </a:t>
            </a:r>
            <a:r>
              <a:rPr lang="en-GB" dirty="0" err="1"/>
              <a:t>trufflehog</a:t>
            </a:r>
            <a:r>
              <a:rPr lang="en-GB" dirty="0"/>
              <a:t> can be used in build processes to catch credentials being committed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Static application security testing tools</a:t>
            </a:r>
          </a:p>
        </p:txBody>
      </p:sp>
    </p:spTree>
    <p:extLst>
      <p:ext uri="{BB962C8B-B14F-4D97-AF65-F5344CB8AC3E}">
        <p14:creationId xmlns:p14="http://schemas.microsoft.com/office/powerpoint/2010/main" val="1584267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3200" b="1" dirty="0"/>
              <a:t>Normalisation of inputs / Insecure special character handling</a:t>
            </a:r>
            <a:br>
              <a:rPr lang="en-GB" sz="3200" b="1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Library functions for safety handling inputs exist for most languages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SAST* tools exist for most languages to automatically detect when these normalisation functions aren’t being called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These flag obvious issues, such as:</a:t>
            </a:r>
          </a:p>
          <a:p>
            <a:pPr>
              <a:buFontTx/>
              <a:buChar char="-"/>
            </a:pPr>
            <a:r>
              <a:rPr lang="en-GB" sz="2000" dirty="0"/>
              <a:t>Building SQL payloads without parameter normalisation</a:t>
            </a:r>
          </a:p>
          <a:p>
            <a:pPr>
              <a:buFontTx/>
              <a:buChar char="-"/>
            </a:pPr>
            <a:r>
              <a:rPr lang="en-GB" sz="2000" dirty="0"/>
              <a:t>Running CLI commands without parameter normalisation</a:t>
            </a:r>
          </a:p>
          <a:p>
            <a:pPr>
              <a:buFontTx/>
              <a:buChar char="-"/>
            </a:pPr>
            <a:r>
              <a:rPr lang="en-GB" sz="2000" dirty="0"/>
              <a:t>Code smells</a:t>
            </a:r>
            <a:br>
              <a:rPr lang="en-GB" sz="2000" i="1" dirty="0"/>
            </a:br>
            <a:r>
              <a:rPr lang="en-GB" sz="2000" i="1" dirty="0"/>
              <a:t>where something is probably not correct in the code == vs === in </a:t>
            </a:r>
            <a:r>
              <a:rPr lang="en-GB" sz="2000" i="1" dirty="0" err="1"/>
              <a:t>javascript</a:t>
            </a:r>
            <a:endParaRPr lang="en-GB" sz="2000" i="1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Warning though, code is complex, and these tools aren’t perfect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000" i="1" dirty="0"/>
              <a:t>* Static application security testing tools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5483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Insecure library configuration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Libraries can be configured in many ways, and SAST* tooling can detected obvious anti-patterns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Such as:</a:t>
            </a:r>
          </a:p>
          <a:p>
            <a:pPr>
              <a:buFontTx/>
              <a:buChar char="-"/>
            </a:pPr>
            <a:r>
              <a:rPr lang="en-GB" sz="2000" dirty="0"/>
              <a:t>Turning off HTTPS security</a:t>
            </a:r>
          </a:p>
          <a:p>
            <a:pPr>
              <a:buFontTx/>
              <a:buChar char="-"/>
            </a:pPr>
            <a:r>
              <a:rPr lang="en-GB" sz="2000" dirty="0"/>
              <a:t>Enabling insecure signature algorithms</a:t>
            </a:r>
            <a:br>
              <a:rPr lang="en-GB" sz="2000" dirty="0"/>
            </a:br>
            <a:r>
              <a:rPr lang="en-GB" sz="2000" i="1" dirty="0"/>
              <a:t>most famously the JWT “none” encryption</a:t>
            </a:r>
          </a:p>
          <a:p>
            <a:pPr>
              <a:buFontTx/>
              <a:buChar char="-"/>
            </a:pPr>
            <a:r>
              <a:rPr lang="en-GB" sz="2000" dirty="0"/>
              <a:t>Using insecure or broken encryption</a:t>
            </a:r>
            <a:br>
              <a:rPr lang="en-GB" sz="2000" dirty="0"/>
            </a:br>
            <a:r>
              <a:rPr lang="en-GB" sz="2000" i="1" dirty="0"/>
              <a:t>aka SHA-1 or the like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Warning though, same as before, code is complex, and these tools aren’t perfect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000" i="1" dirty="0"/>
              <a:t>* Static application security testing tools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00618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/ Solution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8E8DF2FD-E3C6-41EC-A6AD-08FBF7A62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091760"/>
              </p:ext>
            </p:extLst>
          </p:nvPr>
        </p:nvGraphicFramePr>
        <p:xfrm>
          <a:off x="1427993" y="18942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87817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69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5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Passwords hardcoded in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Password 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Lack of normalisation of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special character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7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library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93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940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/ Solution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8E8DF2FD-E3C6-41EC-A6AD-08FBF7A62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659425"/>
              </p:ext>
            </p:extLst>
          </p:nvPr>
        </p:nvGraphicFramePr>
        <p:xfrm>
          <a:off x="1427993" y="1894266"/>
          <a:ext cx="812800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87817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69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5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Lack of software inventory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SBOM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24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Licensing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License check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2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flaws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Dependency supply chain attacks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SCA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06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Passwords hardcoded in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Password 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Lack of normalisation of inputs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special character 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library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5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052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 to secure your software you just need to install:</a:t>
            </a:r>
          </a:p>
          <a:p>
            <a:pPr>
              <a:buFontTx/>
              <a:buChar char="-"/>
            </a:pPr>
            <a:r>
              <a:rPr lang="en-GB" dirty="0"/>
              <a:t>SBOM tooling</a:t>
            </a:r>
          </a:p>
          <a:p>
            <a:pPr>
              <a:buFontTx/>
              <a:buChar char="-"/>
            </a:pPr>
            <a:r>
              <a:rPr lang="en-GB" dirty="0"/>
              <a:t>License checking tooling</a:t>
            </a:r>
          </a:p>
          <a:p>
            <a:pPr>
              <a:buFontTx/>
              <a:buChar char="-"/>
            </a:pPr>
            <a:r>
              <a:rPr lang="en-GB" dirty="0"/>
              <a:t>SCA tooling</a:t>
            </a:r>
          </a:p>
          <a:p>
            <a:pPr>
              <a:buFontTx/>
              <a:buChar char="-"/>
            </a:pPr>
            <a:r>
              <a:rPr lang="en-GB" dirty="0"/>
              <a:t>Password SAST tooling</a:t>
            </a:r>
          </a:p>
          <a:p>
            <a:pPr>
              <a:buFontTx/>
              <a:buChar char="-"/>
            </a:pPr>
            <a:r>
              <a:rPr lang="en-GB" dirty="0"/>
              <a:t>SAST tooling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every language you use… easy right 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Questions, then onto why we made </a:t>
            </a:r>
            <a:r>
              <a:rPr lang="en-GB" sz="2800" dirty="0" err="1"/>
              <a:t>eze</a:t>
            </a:r>
            <a:r>
              <a:rPr lang="en-GB" sz="2800" dirty="0"/>
              <a:t> (see above)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278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13243" y="1889969"/>
            <a:ext cx="3978757" cy="792800"/>
          </a:xfrm>
        </p:spPr>
        <p:txBody>
          <a:bodyPr/>
          <a:lstStyle/>
          <a:p>
            <a:pPr lvl="0"/>
            <a:r>
              <a:rPr lang="en-GB" sz="6000" dirty="0"/>
              <a:t>Eze Overview</a:t>
            </a:r>
          </a:p>
        </p:txBody>
      </p:sp>
    </p:spTree>
    <p:extLst>
      <p:ext uri="{BB962C8B-B14F-4D97-AF65-F5344CB8AC3E}">
        <p14:creationId xmlns:p14="http://schemas.microsoft.com/office/powerpoint/2010/main" val="4059061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400" dirty="0"/>
              <a:t>Eze Raison d'être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Securing software is really hard, requiring multiple tools, each requiring custom configuration and setup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 RiverSafe we’ve helped customers many times implement these tools and integrate them with their reporting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opensource tools</a:t>
            </a:r>
          </a:p>
          <a:p>
            <a:pPr>
              <a:buFontTx/>
              <a:buChar char="-"/>
            </a:pPr>
            <a:r>
              <a:rPr lang="en-GB" dirty="0"/>
              <a:t>proprietary tools (</a:t>
            </a:r>
            <a:r>
              <a:rPr lang="en-GB" dirty="0" err="1"/>
              <a:t>blackduck</a:t>
            </a:r>
            <a:r>
              <a:rPr lang="en-GB" dirty="0"/>
              <a:t>, </a:t>
            </a:r>
            <a:r>
              <a:rPr lang="en-GB" dirty="0" err="1"/>
              <a:t>checkmarx</a:t>
            </a:r>
            <a:r>
              <a:rPr lang="en-GB" dirty="0"/>
              <a:t> etc)</a:t>
            </a:r>
          </a:p>
          <a:p>
            <a:pPr>
              <a:buFontTx/>
              <a:buChar char="-"/>
            </a:pPr>
            <a:r>
              <a:rPr lang="en-GB" dirty="0"/>
              <a:t>Inbuilt </a:t>
            </a:r>
            <a:r>
              <a:rPr lang="en-GB" dirty="0" err="1"/>
              <a:t>coderepo</a:t>
            </a:r>
            <a:r>
              <a:rPr lang="en-GB" dirty="0"/>
              <a:t> tools 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Each time it was expensive, and time consuming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490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400" dirty="0"/>
              <a:t>Eze Raison d'être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Eze was created because we, and the industry are always reinventing the wheel, doing the same tasks again and again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Synk</a:t>
            </a:r>
            <a:r>
              <a:rPr lang="en-GB" dirty="0"/>
              <a:t> was the best at node</a:t>
            </a:r>
          </a:p>
          <a:p>
            <a:r>
              <a:rPr lang="en-GB" dirty="0" err="1"/>
              <a:t>Blackduck</a:t>
            </a:r>
            <a:r>
              <a:rPr lang="en-GB" dirty="0"/>
              <a:t> was the best at Java</a:t>
            </a:r>
          </a:p>
          <a:p>
            <a:r>
              <a:rPr lang="en-GB" dirty="0" err="1"/>
              <a:t>Sonarqube</a:t>
            </a:r>
            <a:r>
              <a:rPr lang="en-GB" dirty="0"/>
              <a:t> was averagely good across the board</a:t>
            </a:r>
          </a:p>
          <a:p>
            <a:r>
              <a:rPr lang="en-GB" dirty="0" err="1"/>
              <a:t>Github</a:t>
            </a:r>
            <a:r>
              <a:rPr lang="en-GB" dirty="0"/>
              <a:t> advanced security didn’t do license scanning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 one tool did everything perfectly</a:t>
            </a:r>
          </a:p>
        </p:txBody>
      </p:sp>
    </p:spTree>
    <p:extLst>
      <p:ext uri="{BB962C8B-B14F-4D97-AF65-F5344CB8AC3E}">
        <p14:creationId xmlns:p14="http://schemas.microsoft.com/office/powerpoint/2010/main" val="362215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GB" sz="3600" dirty="0"/>
              <a:t>Modern Security Problems </a:t>
            </a:r>
          </a:p>
          <a:p>
            <a:pPr marL="0" indent="0"/>
            <a:r>
              <a:rPr lang="en-GB" sz="3600" b="0" dirty="0"/>
              <a:t>- </a:t>
            </a:r>
            <a:r>
              <a:rPr lang="en-GB" sz="3600" dirty="0"/>
              <a:t>1) Dependencies</a:t>
            </a:r>
          </a:p>
          <a:p>
            <a:pPr marL="0" indent="0"/>
            <a:r>
              <a:rPr lang="en-GB" sz="3600" b="0" dirty="0"/>
              <a:t>- 2) User Code</a:t>
            </a:r>
          </a:p>
          <a:p>
            <a:pPr marL="0" lvl="0" indent="0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9773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400" dirty="0"/>
              <a:t>Eze Raison d'être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Eze is a extensible opensource tool built by RiverSafe that collects the best security tools into a docker image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Ran from a single docker command, locally or in a pipeline, it did all the scanning in a single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88DCD-B870-4D69-9AC1-092BF654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19" y="4320333"/>
            <a:ext cx="9389562" cy="6808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9540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13243" y="1889969"/>
            <a:ext cx="3978757" cy="792800"/>
          </a:xfrm>
        </p:spPr>
        <p:txBody>
          <a:bodyPr/>
          <a:lstStyle/>
          <a:p>
            <a:pPr lvl="0"/>
            <a:r>
              <a:rPr lang="en-GB" sz="6000" dirty="0"/>
              <a:t>Eze Features</a:t>
            </a:r>
          </a:p>
        </p:txBody>
      </p:sp>
    </p:spTree>
    <p:extLst>
      <p:ext uri="{BB962C8B-B14F-4D97-AF65-F5344CB8AC3E}">
        <p14:creationId xmlns:p14="http://schemas.microsoft.com/office/powerpoint/2010/main" val="2864836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400" dirty="0"/>
              <a:t>Eze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It’s easy to use and customise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Unwanted capabilities can be disabled</a:t>
            </a:r>
          </a:p>
          <a:p>
            <a:pPr>
              <a:buFontTx/>
              <a:buChar char="-"/>
            </a:pPr>
            <a:r>
              <a:rPr lang="en-GB" dirty="0"/>
              <a:t>New tools can be added</a:t>
            </a:r>
          </a:p>
          <a:p>
            <a:pPr>
              <a:buFontTx/>
              <a:buChar char="-"/>
            </a:pPr>
            <a:r>
              <a:rPr lang="en-GB" dirty="0"/>
              <a:t>Easily added to pipeline</a:t>
            </a:r>
          </a:p>
          <a:p>
            <a:pPr>
              <a:buFontTx/>
              <a:buChar char="-"/>
            </a:pPr>
            <a:r>
              <a:rPr lang="en-GB" dirty="0"/>
              <a:t>all tool output is normalised into industry standard JSON </a:t>
            </a:r>
            <a:br>
              <a:rPr lang="en-GB" dirty="0"/>
            </a:br>
            <a:r>
              <a:rPr lang="en-GB" dirty="0"/>
              <a:t>(SARIF and </a:t>
            </a:r>
            <a:r>
              <a:rPr lang="en-GB" dirty="0" err="1"/>
              <a:t>cyclonedx</a:t>
            </a:r>
            <a:r>
              <a:rPr lang="en-GB" dirty="0"/>
              <a:t>)</a:t>
            </a:r>
          </a:p>
          <a:p>
            <a:pPr>
              <a:buFontTx/>
              <a:buChar char="-"/>
            </a:pPr>
            <a:r>
              <a:rPr lang="en-GB" dirty="0"/>
              <a:t>It’s opensource and free*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200" dirty="0"/>
              <a:t>* Eze cli is opensource and licensed using MIT license, Eze management console is proprietary commercial offering</a:t>
            </a:r>
          </a:p>
        </p:txBody>
      </p:sp>
    </p:spTree>
    <p:extLst>
      <p:ext uri="{BB962C8B-B14F-4D97-AF65-F5344CB8AC3E}">
        <p14:creationId xmlns:p14="http://schemas.microsoft.com/office/powerpoint/2010/main" val="2982586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/ Solution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8E8DF2FD-E3C6-41EC-A6AD-08FBF7A62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41726"/>
              </p:ext>
            </p:extLst>
          </p:nvPr>
        </p:nvGraphicFramePr>
        <p:xfrm>
          <a:off x="1427993" y="2716387"/>
          <a:ext cx="812800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87817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69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5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Lack of software inventory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SBOM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24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Licensing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License check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2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flaws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Dependency supply chain attacks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SCA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06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Passwords hardcoded in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Password 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Lack of normalisation of inputs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special character 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library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525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DF1A4F-8B88-4C00-8B7C-A75C1C7A889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Tooling installed every time afresh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115701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Eze Tools</a:t>
            </a:r>
            <a:br>
              <a:rPr lang="en-GB" dirty="0"/>
            </a:br>
            <a:endParaRPr lang="en-GB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8E8DF2FD-E3C6-41EC-A6AD-08FBF7A62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411998"/>
              </p:ext>
            </p:extLst>
          </p:nvPr>
        </p:nvGraphicFramePr>
        <p:xfrm>
          <a:off x="1427993" y="1243897"/>
          <a:ext cx="8128000" cy="46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87817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69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5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 err="1"/>
                        <a:t>Ancore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Syft</a:t>
                      </a:r>
                      <a:r>
                        <a:rPr lang="en-GB" b="0" dirty="0"/>
                        <a:t>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(multi)</a:t>
                      </a:r>
                    </a:p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CycloneDX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suite (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mutli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SBOM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24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i="1" dirty="0"/>
                        <a:t>Inbuilt into the SBOM 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License check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2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Anchore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grype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(multi)</a:t>
                      </a:r>
                    </a:p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Dependency check (Java)</a:t>
                      </a:r>
                    </a:p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 Audit (Node)</a:t>
                      </a:r>
                    </a:p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Trivy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(containers)</a:t>
                      </a:r>
                    </a:p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KICS (container)</a:t>
                      </a:r>
                    </a:p>
                    <a:p>
                      <a:r>
                        <a:rPr lang="en-GB" b="0" dirty="0"/>
                        <a:t>Safety (python)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SCA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06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err="1"/>
                        <a:t>Trufflehog</a:t>
                      </a:r>
                      <a:r>
                        <a:rPr lang="en-GB" b="0" dirty="0"/>
                        <a:t>, </a:t>
                      </a:r>
                      <a:r>
                        <a:rPr lang="en-GB" b="0" dirty="0" err="1"/>
                        <a:t>Gitleaks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Password 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Bandit (python)</a:t>
                      </a:r>
                      <a:br>
                        <a:rPr lang="en-GB" b="0" dirty="0"/>
                      </a:br>
                      <a:r>
                        <a:rPr lang="en-GB" b="0" dirty="0"/>
                        <a:t>Safety (python)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err="1"/>
                        <a:t>Spotbugs</a:t>
                      </a:r>
                      <a:r>
                        <a:rPr lang="en-GB" b="0" dirty="0"/>
                        <a:t> (java)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err="1"/>
                        <a:t>Semgrep</a:t>
                      </a:r>
                      <a:r>
                        <a:rPr lang="en-GB" b="0" dirty="0"/>
                        <a:t> (</a:t>
                      </a:r>
                      <a:r>
                        <a:rPr lang="en-GB" b="0" i="1" dirty="0"/>
                        <a:t>many</a:t>
                      </a:r>
                      <a:r>
                        <a:rPr lang="en-GB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52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27039CE-34C9-4B05-A2CE-F8FB3DD608E8}"/>
              </a:ext>
            </a:extLst>
          </p:cNvPr>
          <p:cNvSpPr txBox="1"/>
          <p:nvPr/>
        </p:nvSpPr>
        <p:spPr>
          <a:xfrm>
            <a:off x="1349928" y="599229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https://hub.docker.com/r/riversafe/eze-cli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378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39324" y="1889969"/>
            <a:ext cx="3383139" cy="792800"/>
          </a:xfrm>
        </p:spPr>
        <p:txBody>
          <a:bodyPr/>
          <a:lstStyle/>
          <a:p>
            <a:pPr lvl="0"/>
            <a:r>
              <a:rPr lang="en-GB" sz="6000" dirty="0"/>
              <a:t>Eze in Action</a:t>
            </a:r>
          </a:p>
        </p:txBody>
      </p:sp>
    </p:spTree>
    <p:extLst>
      <p:ext uri="{BB962C8B-B14F-4D97-AF65-F5344CB8AC3E}">
        <p14:creationId xmlns:p14="http://schemas.microsoft.com/office/powerpoint/2010/main" val="2173374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Eze in Action: SBOM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E1DE3-CC6B-454C-8963-7FACBE8E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3" y="4468901"/>
            <a:ext cx="6849639" cy="4778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D10E0-D4BD-49EB-A4D3-9F42F95A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03" y="1247864"/>
            <a:ext cx="34480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Eze in Action: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42BCB-15F2-4D74-AB29-832244A3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60" y="3759302"/>
            <a:ext cx="7659141" cy="2868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1030A-45E1-456E-9CED-1E48BFFD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660" y="997845"/>
            <a:ext cx="6585414" cy="24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3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Eze in Action: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622948-94DA-4381-A934-00411116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814" y="3322040"/>
            <a:ext cx="6513433" cy="3375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4F6C9-6735-43A5-8D65-D97AD888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814" y="1350445"/>
            <a:ext cx="4803833" cy="17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0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Eze in Action: Hardcoded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41B01-AB07-459F-847C-92A34851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51" y="4020128"/>
            <a:ext cx="8511099" cy="1796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D5F44D-BB2E-49E2-817F-A103686D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451" y="2067032"/>
            <a:ext cx="67913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9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Modern software is built on top of external libraries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Each external library is built on top of others, like the layers of a onion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External libraries tend to be opensource, community created, and the eco systems and licensing are mature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Perfect, right?</a:t>
            </a:r>
          </a:p>
          <a:p>
            <a:pPr marL="0" indent="0">
              <a:buNone/>
            </a:pPr>
            <a:r>
              <a:rPr lang="en-GB" dirty="0"/>
              <a:t>What could go wrong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85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Questions ?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317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30021" y="1889969"/>
            <a:ext cx="3961979" cy="792800"/>
          </a:xfrm>
        </p:spPr>
        <p:txBody>
          <a:bodyPr/>
          <a:lstStyle/>
          <a:p>
            <a:pPr lvl="0"/>
            <a:r>
              <a:rPr lang="en-GB" sz="6000" dirty="0"/>
              <a:t>Advanced Usage</a:t>
            </a:r>
            <a:endParaRPr lang="en-GB" dirty="0"/>
          </a:p>
          <a:p>
            <a:pPr lvl="0"/>
            <a:r>
              <a:rPr lang="en-GB" sz="6000" b="0" i="1" dirty="0"/>
              <a:t>(In Brief)</a:t>
            </a:r>
          </a:p>
        </p:txBody>
      </p:sp>
    </p:spTree>
    <p:extLst>
      <p:ext uri="{BB962C8B-B14F-4D97-AF65-F5344CB8AC3E}">
        <p14:creationId xmlns:p14="http://schemas.microsoft.com/office/powerpoint/2010/main" val="166130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Advanced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GB" dirty="0"/>
              <a:t>Running remotely</a:t>
            </a:r>
          </a:p>
          <a:p>
            <a:pPr>
              <a:buFontTx/>
              <a:buChar char="-"/>
            </a:pPr>
            <a:r>
              <a:rPr lang="en-GB" dirty="0"/>
              <a:t>Parsing the reports from multiple codebases</a:t>
            </a:r>
          </a:p>
        </p:txBody>
      </p:sp>
    </p:spTree>
    <p:extLst>
      <p:ext uri="{BB962C8B-B14F-4D97-AF65-F5344CB8AC3E}">
        <p14:creationId xmlns:p14="http://schemas.microsoft.com/office/powerpoint/2010/main" val="3592008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Advanced Usage</a:t>
            </a:r>
            <a:br>
              <a:rPr lang="en-GB" sz="4000" dirty="0"/>
            </a:br>
            <a:r>
              <a:rPr lang="en-GB" sz="4000" b="1" dirty="0"/>
              <a:t>Running 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Eze can be ran on: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developer machine</a:t>
            </a:r>
            <a:br>
              <a:rPr lang="en-GB" dirty="0"/>
            </a:br>
            <a:r>
              <a:rPr lang="en-GB" dirty="0"/>
              <a:t>during development</a:t>
            </a:r>
          </a:p>
          <a:p>
            <a:pPr>
              <a:buFontTx/>
              <a:buChar char="-"/>
            </a:pPr>
            <a:r>
              <a:rPr lang="en-GB" dirty="0"/>
              <a:t>Build CI server / </a:t>
            </a:r>
            <a:r>
              <a:rPr lang="en-GB" dirty="0" err="1"/>
              <a:t>Github</a:t>
            </a:r>
            <a:r>
              <a:rPr lang="en-GB" dirty="0"/>
              <a:t> action</a:t>
            </a:r>
            <a:br>
              <a:rPr lang="en-GB" dirty="0"/>
            </a:br>
            <a:r>
              <a:rPr lang="en-GB" dirty="0"/>
              <a:t>during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3759742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Advanced Usage</a:t>
            </a:r>
            <a:br>
              <a:rPr lang="en-GB" sz="4000" dirty="0"/>
            </a:br>
            <a:r>
              <a:rPr lang="en-GB" sz="4000" b="1" dirty="0"/>
              <a:t>Eze Management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Eze JSON reports can be ingested by data lakes and the like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RiverSafe also has a Management console in development for correlating an organisations applications under one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DFC50-DF71-4B91-8FAA-00593D8F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80" y="4075112"/>
            <a:ext cx="53625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65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Eze Management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Eze Management allows for :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long term analysis of vulnerability trends</a:t>
            </a:r>
          </a:p>
          <a:p>
            <a:pPr>
              <a:buFontTx/>
              <a:buChar char="-"/>
            </a:pPr>
            <a:r>
              <a:rPr lang="en-GB" dirty="0"/>
              <a:t>Tracking active vulnerabilities across a large software estate</a:t>
            </a:r>
          </a:p>
          <a:p>
            <a:pPr>
              <a:buFontTx/>
              <a:buChar char="-"/>
            </a:pPr>
            <a:r>
              <a:rPr lang="en-GB" dirty="0"/>
              <a:t>Remote scans on git repos</a:t>
            </a:r>
          </a:p>
          <a:p>
            <a:pPr>
              <a:buFontTx/>
              <a:buChar char="-"/>
            </a:pPr>
            <a:r>
              <a:rPr lang="en-GB" dirty="0"/>
              <a:t>Schedule scans for catching</a:t>
            </a:r>
          </a:p>
          <a:p>
            <a:pPr>
              <a:buFontTx/>
              <a:buChar char="-"/>
            </a:pPr>
            <a:r>
              <a:rPr lang="en-GB" dirty="0"/>
              <a:t>Remote tool configuration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Contact us after the presentation for details</a:t>
            </a:r>
          </a:p>
        </p:txBody>
      </p:sp>
    </p:spTree>
    <p:extLst>
      <p:ext uri="{BB962C8B-B14F-4D97-AF65-F5344CB8AC3E}">
        <p14:creationId xmlns:p14="http://schemas.microsoft.com/office/powerpoint/2010/main" val="2025405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Questions ?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7462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I’ve been Anthony M</a:t>
            </a:r>
            <a:r>
              <a:rPr lang="en-GB" sz="2800" baseline="30000" dirty="0"/>
              <a:t>c</a:t>
            </a:r>
            <a:r>
              <a:rPr lang="en-GB" sz="2800" dirty="0"/>
              <a:t>Kale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Email :</a:t>
            </a:r>
            <a:br>
              <a:rPr lang="en-GB" sz="2800" dirty="0"/>
            </a:br>
            <a:r>
              <a:rPr lang="en-GB" sz="2800" dirty="0">
                <a:hlinkClick r:id="rId2"/>
              </a:rPr>
              <a:t>anthony.mckale@riversafe.co.uk</a:t>
            </a:r>
            <a:r>
              <a:rPr lang="en-GB" sz="28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8302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4766" y="1889969"/>
            <a:ext cx="4237698" cy="792800"/>
          </a:xfrm>
        </p:spPr>
        <p:txBody>
          <a:bodyPr/>
          <a:lstStyle/>
          <a:p>
            <a:pPr algn="r"/>
            <a:r>
              <a:rPr lang="en-GB" dirty="0"/>
              <a:t>Thank </a:t>
            </a:r>
          </a:p>
          <a:p>
            <a:pPr algn="r"/>
            <a:r>
              <a:rPr lang="en-GB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69825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Stack</a:t>
            </a:r>
            <a:br>
              <a:rPr lang="en-GB" sz="2000" i="1" dirty="0"/>
            </a:br>
            <a:r>
              <a:rPr lang="en-GB" sz="2000" i="1" dirty="0"/>
              <a:t>   </a:t>
            </a:r>
            <a:r>
              <a:rPr lang="en-GB" sz="2000" i="1" dirty="0">
                <a:hlinkClick r:id="rId2"/>
              </a:rPr>
              <a:t>https://xkcd.com/2166/</a:t>
            </a:r>
            <a:r>
              <a:rPr lang="en-GB" sz="2000" i="1" dirty="0"/>
              <a:t> </a:t>
            </a:r>
          </a:p>
        </p:txBody>
      </p:sp>
      <p:pic>
        <p:nvPicPr>
          <p:cNvPr id="8194" name="Picture 2" descr="Stack">
            <a:extLst>
              <a:ext uri="{FF2B5EF4-FFF2-40B4-BE49-F238E27FC236}">
                <a16:creationId xmlns:a16="http://schemas.microsoft.com/office/drawing/2014/main" id="{F53E6F35-B3CF-4E25-8FA6-C504F65A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33" y="1164978"/>
            <a:ext cx="27146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61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5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b="1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2971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ts val="6000"/>
          </a:lnSpc>
          <a:defRPr sz="60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iversafe PPT Template" id="{15312C86-7DA5-244E-8974-0116B017F2C0}" vid="{8B879BD9-7B38-0E4B-967E-2B2C695050F2}"/>
    </a:ext>
  </a:extLst>
</a:theme>
</file>

<file path=ppt/theme/theme2.xml><?xml version="1.0" encoding="utf-8"?>
<a:theme xmlns:a="http://schemas.openxmlformats.org/drawingml/2006/main" name="Body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versafe PPT Template" id="{15312C86-7DA5-244E-8974-0116B017F2C0}" vid="{76C87B3E-45FE-E649-BD7A-258DAC1DAD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Riversafe PPT Template - NEW</Template>
  <TotalTime>1868</TotalTime>
  <Words>2565</Words>
  <Application>Microsoft Office PowerPoint</Application>
  <PresentationFormat>Widescreen</PresentationFormat>
  <Paragraphs>506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Open Sans</vt:lpstr>
      <vt:lpstr>Title Slides</vt:lpstr>
      <vt:lpstr>Body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Dependencies</vt:lpstr>
      <vt:lpstr>Dependencies</vt:lpstr>
      <vt:lpstr>Dependency Issue Overview</vt:lpstr>
      <vt:lpstr>Dependency Issue Overview</vt:lpstr>
      <vt:lpstr>Dependencies Inventory / Audit</vt:lpstr>
      <vt:lpstr>Dependency Issue Overview</vt:lpstr>
      <vt:lpstr>Dependencies License poisoning</vt:lpstr>
      <vt:lpstr>Dependencies Licensing conditions</vt:lpstr>
      <vt:lpstr>Dependency Issue Overview</vt:lpstr>
      <vt:lpstr>Dependencies Software Flaws</vt:lpstr>
      <vt:lpstr>Dependencies Software Flaws Gotcha</vt:lpstr>
      <vt:lpstr>Dependencies Software Flaws Example Log4J</vt:lpstr>
      <vt:lpstr>Dependencies Software Flaws Example Node</vt:lpstr>
      <vt:lpstr>Dependency Issue Overview</vt:lpstr>
      <vt:lpstr>Dependencies Supply chain attacks  </vt:lpstr>
      <vt:lpstr>Dependencies Supply chain attacks</vt:lpstr>
      <vt:lpstr>Dependencies Supply chain attacks Consequences</vt:lpstr>
      <vt:lpstr>Dependencies Software Flaws Example Node</vt:lpstr>
      <vt:lpstr>Dependencies Recent Supply chain attacks</vt:lpstr>
      <vt:lpstr>PowerPoint Presentation</vt:lpstr>
      <vt:lpstr>User Code</vt:lpstr>
      <vt:lpstr>User Code Hardcoded Passwords</vt:lpstr>
      <vt:lpstr>Modern Security Solutions Lack of normalisation of inputs  </vt:lpstr>
      <vt:lpstr>User Code Insecure special character/element handling </vt:lpstr>
      <vt:lpstr>User Code Insecure library configuration  </vt:lpstr>
      <vt:lpstr>Questions</vt:lpstr>
      <vt:lpstr>PowerPoint Presentation</vt:lpstr>
      <vt:lpstr>Modern Security Solutions Problem List</vt:lpstr>
      <vt:lpstr>Modern Security Solutions Lack of software inventory </vt:lpstr>
      <vt:lpstr>Modern Security Solutions SBOM gotchas </vt:lpstr>
      <vt:lpstr>Modern Security Solutions Dependency Licensing  </vt:lpstr>
      <vt:lpstr>Modern Security Solutions Dependency vulnerabilities / supply chain attacks  </vt:lpstr>
      <vt:lpstr>Modern Security Solutions SCA Gotchas  </vt:lpstr>
      <vt:lpstr>Modern Security Solutions Problem / Solution List</vt:lpstr>
      <vt:lpstr>Modern Security Solutions Problem List</vt:lpstr>
      <vt:lpstr>Modern Security Solutions Passwords hardcoded in code  </vt:lpstr>
      <vt:lpstr>Modern Security Solutions Normalisation of inputs / Insecure special character handling  </vt:lpstr>
      <vt:lpstr>Modern Security Solutions Insecure library configuration</vt:lpstr>
      <vt:lpstr>Modern Security Solutions Problem / Solution List</vt:lpstr>
      <vt:lpstr>Modern Security Solutions Problem / Solution List</vt:lpstr>
      <vt:lpstr>Questions</vt:lpstr>
      <vt:lpstr>PowerPoint Presentation</vt:lpstr>
      <vt:lpstr>Eze Raison d'être</vt:lpstr>
      <vt:lpstr>Eze Raison d'être</vt:lpstr>
      <vt:lpstr>Eze Raison d'être</vt:lpstr>
      <vt:lpstr>PowerPoint Presentation</vt:lpstr>
      <vt:lpstr>Eze Features</vt:lpstr>
      <vt:lpstr>Modern Security Solutions Problem / Solution List</vt:lpstr>
      <vt:lpstr>Eze Tools </vt:lpstr>
      <vt:lpstr>PowerPoint Presentation</vt:lpstr>
      <vt:lpstr>Eze in Action: SBOM</vt:lpstr>
      <vt:lpstr>Eze in Action: License</vt:lpstr>
      <vt:lpstr>Eze in Action: Vulnerabilities</vt:lpstr>
      <vt:lpstr>Eze in Action: Hardcoded passwords</vt:lpstr>
      <vt:lpstr>Questions</vt:lpstr>
      <vt:lpstr>PowerPoint Presentation</vt:lpstr>
      <vt:lpstr>Advanced Usage</vt:lpstr>
      <vt:lpstr>Advanced Usage Running remotely</vt:lpstr>
      <vt:lpstr>Advanced Usage Eze Management Console</vt:lpstr>
      <vt:lpstr>Eze Management Console</vt:lpstr>
      <vt:lpstr>Questions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Burgos</dc:creator>
  <cp:lastModifiedBy>Anthony McKale</cp:lastModifiedBy>
  <cp:revision>59</cp:revision>
  <dcterms:created xsi:type="dcterms:W3CDTF">2021-03-03T12:43:49Z</dcterms:created>
  <dcterms:modified xsi:type="dcterms:W3CDTF">2022-01-25T09:25:28Z</dcterms:modified>
</cp:coreProperties>
</file>